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7" r:id="rId2"/>
    <p:sldId id="258" r:id="rId3"/>
    <p:sldId id="268" r:id="rId4"/>
    <p:sldId id="269" r:id="rId5"/>
    <p:sldId id="278" r:id="rId6"/>
    <p:sldId id="267" r:id="rId7"/>
    <p:sldId id="259" r:id="rId8"/>
    <p:sldId id="276" r:id="rId9"/>
    <p:sldId id="273" r:id="rId10"/>
    <p:sldId id="277" r:id="rId11"/>
    <p:sldId id="27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04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5CB1CF-093B-42FB-A513-902EFC1BF5F8}" type="datetimeFigureOut">
              <a:rPr lang="en-US" smtClean="0"/>
              <a:pPr/>
              <a:t>2/21/2010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2BD56D-5907-4212-867A-ECBEEACD9BB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9FBE5BC-ECBB-42E1-9884-EA68FB4D6263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DC44799-C401-4289-A82B-1B3E7E6A3058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rookeWes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Footer Placeholder 18"/>
          <p:cNvSpPr txBox="1">
            <a:spLocks/>
          </p:cNvSpPr>
          <p:nvPr/>
        </p:nvSpPr>
        <p:spPr>
          <a:xfrm>
            <a:off x="142844" y="6492875"/>
            <a:ext cx="7299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2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ICT Dept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20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14" name="Picture 2" descr="G:\Brooke Weston Logos\Bitmap Images\Logo Only\BW Logo 2007 Shape GIF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5786454"/>
            <a:ext cx="857256" cy="857256"/>
          </a:xfrm>
          <a:prstGeom prst="rect">
            <a:avLst/>
          </a:prstGeom>
          <a:noFill/>
        </p:spPr>
      </p:pic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871566" y="5515444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 b="1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38600" cy="4525963"/>
          </a:xfrm>
        </p:spPr>
        <p:txBody>
          <a:bodyPr/>
          <a:lstStyle>
            <a:lvl1pPr>
              <a:defRPr sz="2800">
                <a:latin typeface="Calibri" pitchFamily="34" charset="0"/>
                <a:cs typeface="Calibri" pitchFamily="34" charset="0"/>
              </a:defRPr>
            </a:lvl1pPr>
            <a:lvl2pPr>
              <a:defRPr sz="24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1800">
                <a:latin typeface="Calibri" pitchFamily="34" charset="0"/>
                <a:cs typeface="Calibri" pitchFamily="34" charset="0"/>
              </a:defRPr>
            </a:lvl4pPr>
            <a:lvl5pPr>
              <a:defRPr sz="1800">
                <a:latin typeface="Calibri" pitchFamily="34" charset="0"/>
                <a:cs typeface="Calibri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0108"/>
            <a:ext cx="4038600" cy="4525963"/>
          </a:xfrm>
        </p:spPr>
        <p:txBody>
          <a:bodyPr/>
          <a:lstStyle>
            <a:lvl1pPr>
              <a:defRPr sz="2800">
                <a:latin typeface="Calibri" pitchFamily="34" charset="0"/>
                <a:cs typeface="Calibri" pitchFamily="34" charset="0"/>
              </a:defRPr>
            </a:lvl1pPr>
            <a:lvl2pPr>
              <a:defRPr sz="24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1800">
                <a:latin typeface="Calibri" pitchFamily="34" charset="0"/>
                <a:cs typeface="Calibri" pitchFamily="34" charset="0"/>
              </a:defRPr>
            </a:lvl4pPr>
            <a:lvl5pPr>
              <a:defRPr sz="1800">
                <a:latin typeface="Calibri" pitchFamily="34" charset="0"/>
                <a:cs typeface="Calibri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9286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142984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7969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92867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2867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9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85725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000108"/>
            <a:ext cx="8229600" cy="492922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Footer Placeholder 18"/>
          <p:cNvSpPr txBox="1">
            <a:spLocks/>
          </p:cNvSpPr>
          <p:nvPr/>
        </p:nvSpPr>
        <p:spPr>
          <a:xfrm>
            <a:off x="71406" y="6635775"/>
            <a:ext cx="7299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2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ICT Dept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20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16" name="Picture 2" descr="G:\Brooke Weston Logos\Bitmap Images\Logo Only\BW Logo 2007 Shape GIF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-32" y="5929354"/>
            <a:ext cx="857256" cy="857256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itchFamily="34" charset="0"/>
          <a:ea typeface="+mj-ea"/>
          <a:cs typeface="Calibri" pitchFamily="34" charset="0"/>
        </a:defRPr>
      </a:lvl1pPr>
      <a:extLst/>
    </p:titleStyle>
    <p:bodyStyle>
      <a:lvl1pPr marL="365760" indent="-256032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621792" indent="-228600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859536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1430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A02%20-%20Implementation%20based%20on%20Designs.pptx" TargetMode="External"/><Relationship Id="rId2" Type="http://schemas.openxmlformats.org/officeDocument/2006/relationships/hyperlink" Target="A01%20-%20Advanced%20Spreadsheets.ppt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Unit 6 - Advanced Databases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5562600"/>
            <a:ext cx="8153400" cy="1066800"/>
          </a:xfrm>
        </p:spPr>
        <p:txBody>
          <a:bodyPr/>
          <a:lstStyle/>
          <a:p>
            <a:r>
              <a:rPr lang="en-GB" sz="2600" dirty="0" smtClean="0"/>
              <a:t>A06 - Produce user documentation and technical information</a:t>
            </a:r>
            <a:endParaRPr lang="en-US" sz="2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4010" y="1981200"/>
            <a:ext cx="4929190" cy="30807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i="1" dirty="0" smtClean="0"/>
              <a:t>Task 2</a:t>
            </a:r>
            <a:r>
              <a:rPr lang="en-US" sz="2000" b="1" dirty="0" smtClean="0"/>
              <a:t> – Explain in detail </a:t>
            </a:r>
            <a:r>
              <a:rPr lang="en-US" sz="2000" b="1" i="1" dirty="0" smtClean="0"/>
              <a:t>how </a:t>
            </a:r>
            <a:r>
              <a:rPr lang="en-US" sz="2000" dirty="0" smtClean="0"/>
              <a:t>your </a:t>
            </a:r>
            <a:r>
              <a:rPr lang="en-US" sz="2000" b="1" dirty="0" smtClean="0"/>
              <a:t>database operates</a:t>
            </a:r>
            <a:r>
              <a:rPr lang="en-US" sz="2000" dirty="0" smtClean="0"/>
              <a:t>, with the use of screenshots clearly annotated and show exactly how the database operates. </a:t>
            </a:r>
          </a:p>
          <a:p>
            <a:pPr marL="722313" lvl="1" indent="-322263"/>
            <a:r>
              <a:rPr lang="en-GB" sz="1600" b="1" i="1" dirty="0" smtClean="0"/>
              <a:t>‘Hardware and Software Requirements’ </a:t>
            </a:r>
            <a:r>
              <a:rPr lang="en-GB" sz="1600" dirty="0" smtClean="0"/>
              <a:t>section, illustrating how your system run - Remember you should put minimum and recommended detailed specifications.</a:t>
            </a:r>
          </a:p>
          <a:p>
            <a:pPr marL="722313" lvl="1" indent="-322263"/>
            <a:r>
              <a:rPr lang="en-US" sz="1600" b="1" i="1" dirty="0" smtClean="0"/>
              <a:t>‘How to open the system and configure’ </a:t>
            </a:r>
            <a:r>
              <a:rPr lang="en-US" sz="1600" dirty="0" smtClean="0"/>
              <a:t>section, </a:t>
            </a:r>
            <a:r>
              <a:rPr lang="en-GB" sz="1600" dirty="0" smtClean="0"/>
              <a:t>which shows the user </a:t>
            </a:r>
            <a:r>
              <a:rPr lang="en-GB" sz="1600" b="1" i="1" dirty="0" smtClean="0"/>
              <a:t>how to start the system</a:t>
            </a:r>
            <a:r>
              <a:rPr lang="en-GB" sz="1600" dirty="0" smtClean="0"/>
              <a:t>, </a:t>
            </a:r>
            <a:r>
              <a:rPr lang="en-GB" sz="1600" b="1" i="1" dirty="0" smtClean="0"/>
              <a:t>enabling the macros</a:t>
            </a:r>
            <a:r>
              <a:rPr lang="en-GB" sz="1600" dirty="0" smtClean="0"/>
              <a:t>, </a:t>
            </a:r>
            <a:r>
              <a:rPr lang="en-GB" sz="1600" b="1" i="1" dirty="0" smtClean="0"/>
              <a:t>changing the viewing size </a:t>
            </a:r>
            <a:r>
              <a:rPr lang="en-GB" sz="1600" dirty="0" smtClean="0"/>
              <a:t>for the intended user and </a:t>
            </a:r>
            <a:r>
              <a:rPr lang="en-GB" sz="1600" b="1" i="1" dirty="0" smtClean="0"/>
              <a:t>viewing the </a:t>
            </a:r>
            <a:r>
              <a:rPr lang="en-GB" sz="1600" b="1" i="1" dirty="0" smtClean="0"/>
              <a:t>formulas</a:t>
            </a:r>
          </a:p>
          <a:p>
            <a:pPr marL="722313" lvl="1" indent="-322263"/>
            <a:r>
              <a:rPr lang="en-US" sz="1600" dirty="0" smtClean="0"/>
              <a:t>Create </a:t>
            </a:r>
            <a:r>
              <a:rPr lang="en-US" sz="1600" dirty="0" smtClean="0"/>
              <a:t>a</a:t>
            </a:r>
            <a:r>
              <a:rPr lang="en-US" sz="1600" b="1" i="1" dirty="0" smtClean="0"/>
              <a:t> section for every TABLE, RELATIONSHIP, FORM and REPORT created </a:t>
            </a:r>
            <a:r>
              <a:rPr lang="en-US" sz="1600" dirty="0" smtClean="0"/>
              <a:t>within the database system, explain the following areas: (provide screenshot evidence – explaining what they do</a:t>
            </a:r>
            <a:r>
              <a:rPr lang="en-US" sz="1600" dirty="0" smtClean="0"/>
              <a:t>)</a:t>
            </a:r>
          </a:p>
          <a:p>
            <a:pPr marL="1122363" lvl="2" indent="-322263"/>
            <a:r>
              <a:rPr lang="en-GB" sz="1600" dirty="0" smtClean="0"/>
              <a:t>Macros used (show the macro code generated)</a:t>
            </a:r>
          </a:p>
          <a:p>
            <a:pPr marL="1122363" lvl="2" indent="-322263"/>
            <a:r>
              <a:rPr lang="en-GB" sz="1600" dirty="0" smtClean="0"/>
              <a:t>Validation and Verification processes (</a:t>
            </a:r>
            <a:r>
              <a:rPr lang="en-GB" sz="1600" b="1" i="1" dirty="0" smtClean="0"/>
              <a:t>relationships, drop down values, data ranges, etc...)</a:t>
            </a:r>
          </a:p>
          <a:p>
            <a:pPr lvl="1"/>
            <a:r>
              <a:rPr lang="en-GB" sz="1600" b="1" i="1" dirty="0" smtClean="0"/>
              <a:t>’Input </a:t>
            </a:r>
            <a:r>
              <a:rPr lang="en-GB" sz="1600" b="1" i="1" dirty="0" smtClean="0"/>
              <a:t>and Output’</a:t>
            </a:r>
            <a:r>
              <a:rPr lang="en-GB" sz="1600" dirty="0" smtClean="0"/>
              <a:t> section, ensure you cover how you print, change the settings and preview.</a:t>
            </a:r>
            <a:endParaRPr lang="en-GB" sz="1600" dirty="0" smtClean="0"/>
          </a:p>
          <a:p>
            <a:pPr marL="722313" lvl="1" indent="-322263">
              <a:buNone/>
            </a:pPr>
            <a:endParaRPr lang="en-GB" sz="1600" b="1" i="1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2 – Technical Specification for database System</a:t>
            </a:r>
            <a:endParaRPr lang="en-US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214313" y="990600"/>
            <a:ext cx="8715375" cy="4929222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sz="2400" b="1" i="1" dirty="0" smtClean="0"/>
              <a:t>Assessment Outcome – AO4 </a:t>
            </a:r>
            <a:r>
              <a:rPr lang="en-US" sz="2400" b="1" i="1" dirty="0" smtClean="0"/>
              <a:t>(PASS, MERIT and DISTINCTION)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i="1" dirty="0" smtClean="0"/>
              <a:t>Task </a:t>
            </a:r>
            <a:r>
              <a:rPr lang="en-US" sz="2000" b="1" i="1" dirty="0" smtClean="0"/>
              <a:t>1 </a:t>
            </a:r>
            <a:r>
              <a:rPr lang="en-US" sz="2000" b="1" dirty="0" smtClean="0"/>
              <a:t>– </a:t>
            </a:r>
            <a:r>
              <a:rPr lang="en-US" sz="2000" dirty="0" smtClean="0"/>
              <a:t>Create a </a:t>
            </a:r>
            <a:r>
              <a:rPr lang="en-US" sz="2000" b="1" dirty="0" smtClean="0"/>
              <a:t>step-by-step </a:t>
            </a:r>
            <a:r>
              <a:rPr lang="en-US" sz="2000" dirty="0" smtClean="0"/>
              <a:t>guide illustrating </a:t>
            </a:r>
            <a:r>
              <a:rPr lang="en-US" sz="2000" b="1" dirty="0" smtClean="0"/>
              <a:t>how</a:t>
            </a:r>
            <a:r>
              <a:rPr lang="en-US" sz="2000" dirty="0" smtClean="0"/>
              <a:t> the system is used. </a:t>
            </a:r>
            <a:r>
              <a:rPr lang="en-US" sz="2000" b="1" dirty="0" smtClean="0"/>
              <a:t>Briefly explain how your database operates</a:t>
            </a:r>
            <a:r>
              <a:rPr lang="en-US" sz="2000" dirty="0" smtClean="0"/>
              <a:t>, with the use of screenshots illustrating the functionality of the database system.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b="1" i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000" b="1" i="1" dirty="0" smtClean="0"/>
              <a:t>Task 2</a:t>
            </a:r>
            <a:r>
              <a:rPr lang="en-US" sz="2000" b="1" dirty="0" smtClean="0"/>
              <a:t> – Explain in detail </a:t>
            </a:r>
            <a:r>
              <a:rPr lang="en-US" sz="2000" b="1" i="1" dirty="0" smtClean="0"/>
              <a:t>how </a:t>
            </a:r>
            <a:r>
              <a:rPr lang="en-US" sz="2000" dirty="0" smtClean="0"/>
              <a:t>your </a:t>
            </a:r>
            <a:r>
              <a:rPr lang="en-US" sz="2000" b="1" dirty="0" smtClean="0"/>
              <a:t>database operates</a:t>
            </a:r>
            <a:r>
              <a:rPr lang="en-US" sz="2000" dirty="0" smtClean="0"/>
              <a:t>, with the use of screenshots clearly annotated and show exactly how the database operates. </a:t>
            </a:r>
          </a:p>
          <a:p>
            <a:pPr marL="0" indent="0">
              <a:spcBef>
                <a:spcPts val="0"/>
              </a:spcBef>
              <a:buNone/>
            </a:pPr>
            <a:endParaRPr lang="en-GB" sz="2000" b="1" i="1" dirty="0" smtClean="0"/>
          </a:p>
          <a:p>
            <a:pPr marL="0" indent="0">
              <a:spcBef>
                <a:spcPts val="0"/>
              </a:spcBef>
              <a:buNone/>
            </a:pPr>
            <a:endParaRPr lang="en-GB" sz="2000" b="1" i="1" dirty="0" smtClean="0"/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GB" b="1" dirty="0" smtClean="0"/>
              <a:t>Assessment Tasks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839200" cy="5334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 smtClean="0"/>
              <a:t>Cube Systems need help handling the sales of their customised computers and software.</a:t>
            </a:r>
          </a:p>
          <a:p>
            <a:pPr marL="322263" indent="-322263"/>
            <a:r>
              <a:rPr lang="en-GB" sz="1600" dirty="0" smtClean="0"/>
              <a:t>Based on the scenario provided within </a:t>
            </a:r>
            <a:r>
              <a:rPr lang="en-GB" sz="1600" dirty="0" smtClean="0">
                <a:hlinkClick r:id="rId2" action="ppaction://hlinkpres?slideindex=1&amp;slidetitle="/>
              </a:rPr>
              <a:t>AO1</a:t>
            </a:r>
            <a:r>
              <a:rPr lang="en-GB" sz="1600" dirty="0" smtClean="0"/>
              <a:t> and the database system implemented within </a:t>
            </a:r>
            <a:r>
              <a:rPr lang="en-GB" sz="1600" dirty="0" smtClean="0">
                <a:hlinkClick r:id="rId3" action="ppaction://hlinkpres?slideindex=1&amp;slidetitle="/>
              </a:rPr>
              <a:t>AO2</a:t>
            </a:r>
            <a:r>
              <a:rPr lang="en-GB" sz="1600" dirty="0" smtClean="0"/>
              <a:t>, you now need to produce a range of documentations that can be used by the users (Call Centre). This will need to be split into User </a:t>
            </a:r>
            <a:r>
              <a:rPr lang="en-GB" sz="1600" dirty="0" smtClean="0"/>
              <a:t>Documentation </a:t>
            </a:r>
            <a:r>
              <a:rPr lang="en-GB" sz="1600" dirty="0" smtClean="0"/>
              <a:t>and </a:t>
            </a:r>
            <a:r>
              <a:rPr lang="en-GB" sz="1600" dirty="0" smtClean="0"/>
              <a:t>Technical Documentation</a:t>
            </a:r>
            <a:r>
              <a:rPr lang="en-GB" sz="1600" dirty="0" smtClean="0"/>
              <a:t>.</a:t>
            </a:r>
          </a:p>
          <a:p>
            <a:pPr marL="722313" lvl="1" indent="-322263"/>
            <a:r>
              <a:rPr lang="en-GB" sz="1600" dirty="0" smtClean="0"/>
              <a:t>Here are a few key points identified within the AO1 Scenario:</a:t>
            </a:r>
          </a:p>
          <a:p>
            <a:pPr marL="1122363" lvl="2" indent="-322263"/>
            <a:r>
              <a:rPr lang="en-GB" sz="1600" dirty="0" smtClean="0"/>
              <a:t>Cube systems would like a fully functional and automatic database system which could incorporate:</a:t>
            </a:r>
          </a:p>
          <a:p>
            <a:pPr lvl="3"/>
            <a:r>
              <a:rPr lang="en-GB" sz="1600" dirty="0" smtClean="0"/>
              <a:t>A </a:t>
            </a:r>
            <a:r>
              <a:rPr lang="en-GB" sz="1600" b="1" dirty="0" smtClean="0"/>
              <a:t>system selection page</a:t>
            </a:r>
            <a:r>
              <a:rPr lang="en-GB" sz="1600" dirty="0" smtClean="0"/>
              <a:t> – where the user selects what the customer requires.</a:t>
            </a:r>
          </a:p>
          <a:p>
            <a:pPr lvl="3"/>
            <a:r>
              <a:rPr lang="en-GB" sz="1600" dirty="0" smtClean="0"/>
              <a:t>An </a:t>
            </a:r>
            <a:r>
              <a:rPr lang="en-GB" sz="1600" b="1" dirty="0" smtClean="0"/>
              <a:t>order page</a:t>
            </a:r>
            <a:r>
              <a:rPr lang="en-GB" sz="1600" dirty="0" smtClean="0"/>
              <a:t> - Customers choose the configuration of computer based on multiple choices such as the speed of the processor, size of the RAM, monitor or hard drive and software they want.</a:t>
            </a:r>
          </a:p>
          <a:p>
            <a:pPr lvl="4"/>
            <a:r>
              <a:rPr lang="en-GB" sz="1600" dirty="0" smtClean="0"/>
              <a:t>Certain options do attract discounts and customers have delivery options such as next day, 2 day or 4 day which all have different price points – if the customer spends over a certain price point they will get free delivery.</a:t>
            </a:r>
          </a:p>
          <a:p>
            <a:pPr lvl="3"/>
            <a:r>
              <a:rPr lang="en-GB" sz="1600" dirty="0" smtClean="0"/>
              <a:t>An </a:t>
            </a:r>
            <a:r>
              <a:rPr lang="en-GB" sz="1600" b="1" dirty="0" smtClean="0"/>
              <a:t>invoice page</a:t>
            </a:r>
            <a:r>
              <a:rPr lang="en-GB" sz="1600" dirty="0" smtClean="0"/>
              <a:t> – where all of the customers information can be printed out from.</a:t>
            </a:r>
          </a:p>
          <a:p>
            <a:pPr lvl="3"/>
            <a:r>
              <a:rPr lang="en-GB" sz="1600" dirty="0" smtClean="0"/>
              <a:t>A </a:t>
            </a:r>
            <a:r>
              <a:rPr lang="en-GB" sz="1600" b="1" dirty="0" smtClean="0"/>
              <a:t>price page</a:t>
            </a:r>
            <a:r>
              <a:rPr lang="en-GB" sz="1600" dirty="0" smtClean="0"/>
              <a:t> – this could include analysis of how many has been bought of a particular product, how much profit is made on each part or any other information you can justify.</a:t>
            </a:r>
          </a:p>
          <a:p>
            <a:pPr lvl="3"/>
            <a:r>
              <a:rPr lang="en-US" sz="1600" dirty="0" smtClean="0"/>
              <a:t>Although not essential they said a </a:t>
            </a:r>
            <a:r>
              <a:rPr lang="en-US" sz="1600" b="1" i="1" dirty="0" smtClean="0"/>
              <a:t>record page of all customers </a:t>
            </a:r>
            <a:r>
              <a:rPr lang="en-US" sz="1600" dirty="0" smtClean="0"/>
              <a:t>and their </a:t>
            </a:r>
            <a:r>
              <a:rPr lang="en-US" sz="1600" b="1" i="1" dirty="0" smtClean="0"/>
              <a:t>purchases </a:t>
            </a:r>
            <a:r>
              <a:rPr lang="en-US" sz="1600" dirty="0" smtClean="0"/>
              <a:t>would also be nice so that totals could be worked out and customers traced.</a:t>
            </a:r>
            <a:endParaRPr lang="en-GB" sz="16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71548"/>
          </a:xfrm>
        </p:spPr>
        <p:txBody>
          <a:bodyPr/>
          <a:lstStyle/>
          <a:p>
            <a:r>
              <a:rPr lang="en-GB" b="1" dirty="0" smtClean="0"/>
              <a:t>Scenario</a:t>
            </a:r>
            <a:endParaRPr 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52400" y="990600"/>
          <a:ext cx="88392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6400"/>
                <a:gridCol w="2946400"/>
                <a:gridCol w="2946400"/>
              </a:tblGrid>
              <a:tr h="283727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Pass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Merit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Distinction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Candidates produce a user guide that covers </a:t>
                      </a:r>
                      <a:r>
                        <a:rPr lang="en-GB" sz="1600" b="1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some of the processes that allow a </a:t>
                      </a: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user to make effective use of the database.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Candidates produce a user guide, using graphics and screenshots, that covers </a:t>
                      </a:r>
                      <a:r>
                        <a:rPr lang="en-GB" sz="1600" b="1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some of the processes that allow a user </a:t>
                      </a: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to make effective use of the database.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Candidates produce a user guide, using graphics and screenshots that covers </a:t>
                      </a:r>
                      <a:r>
                        <a:rPr lang="en-GB" sz="1600" b="1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most </a:t>
                      </a: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of the processes that allow a user to make effective use of the database.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They define the database structure, data relationships and a data dictionary in the technical documentation.</a:t>
                      </a:r>
                      <a:endParaRPr lang="en-US" sz="160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They </a:t>
                      </a:r>
                      <a:r>
                        <a:rPr lang="en-GB" sz="1600" b="1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clearly define the database </a:t>
                      </a: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structure, data relationships and a </a:t>
                      </a: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data dictionary </a:t>
                      </a: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in the technical documentation</a:t>
                      </a: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.</a:t>
                      </a:r>
                      <a:endParaRPr lang="en-US" sz="160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They </a:t>
                      </a:r>
                      <a:r>
                        <a:rPr lang="en-GB" sz="1600" b="1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clearly and accurately define the </a:t>
                      </a: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database structure, data relationships and a data dictionary in the technical documentation.</a:t>
                      </a:r>
                      <a:endParaRPr lang="en-GB" sz="160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GB" b="1" dirty="0" smtClean="0"/>
              <a:t>Assessment Criteria</a:t>
            </a:r>
            <a:endParaRPr lang="en-US" b="1" dirty="0"/>
          </a:p>
        </p:txBody>
      </p:sp>
      <p:sp>
        <p:nvSpPr>
          <p:cNvPr id="4" name="Oval 3"/>
          <p:cNvSpPr/>
          <p:nvPr/>
        </p:nvSpPr>
        <p:spPr>
          <a:xfrm>
            <a:off x="3429000" y="1524000"/>
            <a:ext cx="2552688" cy="6953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3429000" y="3200400"/>
            <a:ext cx="1524000" cy="5429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0" y="1752600"/>
            <a:ext cx="2552688" cy="5429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6477000" y="3200400"/>
            <a:ext cx="2057400" cy="5429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Areas to Cover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00034" y="990600"/>
            <a:ext cx="8229600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lvl="0">
              <a:buClr>
                <a:schemeClr val="hlink"/>
              </a:buClr>
              <a:buSzPct val="80000"/>
              <a:defRPr/>
            </a:pPr>
            <a:r>
              <a:rPr kumimoji="0" lang="en-GB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Focusing on the </a:t>
            </a:r>
            <a:r>
              <a:rPr kumimoji="0" lang="en-GB" sz="24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database system to manage the sales/orders of </a:t>
            </a:r>
            <a:r>
              <a:rPr lang="en-GB" sz="2400" kern="0" dirty="0" smtClean="0">
                <a:latin typeface="Calibri" pitchFamily="34" charset="0"/>
                <a:cs typeface="Calibri" pitchFamily="34" charset="0"/>
              </a:rPr>
              <a:t>Cube Systems </a:t>
            </a:r>
            <a:r>
              <a:rPr kumimoji="0" lang="en-GB" sz="24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, you need to provide evidence for the system implemented based on the:</a:t>
            </a:r>
            <a:endParaRPr kumimoji="0" lang="en-GB" sz="24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857250" lvl="1" indent="-45720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+mj-lt"/>
              <a:buAutoNum type="arabicPeriod"/>
              <a:defRPr/>
            </a:pPr>
            <a:r>
              <a:rPr lang="en-US" sz="2400" dirty="0" smtClean="0">
                <a:latin typeface="Calibri" pitchFamily="34" charset="0"/>
                <a:cs typeface="Calibri" pitchFamily="34" charset="0"/>
                <a:hlinkClick r:id="rId3" action="ppaction://hlinksldjump"/>
              </a:rPr>
              <a:t>User Guide for Database System </a:t>
            </a: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marL="857250" lvl="1" indent="-45720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+mj-lt"/>
              <a:buAutoNum type="arabicPeriod"/>
              <a:defRPr/>
            </a:pPr>
            <a:r>
              <a:rPr lang="en-US" sz="2400" dirty="0" smtClean="0">
                <a:latin typeface="Calibri" pitchFamily="34" charset="0"/>
                <a:cs typeface="Calibri" pitchFamily="34" charset="0"/>
                <a:hlinkClick r:id="rId4" action="ppaction://hlinksldjump"/>
              </a:rPr>
              <a:t>Technical Specification for Database </a:t>
            </a:r>
            <a:r>
              <a:rPr lang="en-US" sz="2400" dirty="0" smtClean="0">
                <a:latin typeface="Calibri" pitchFamily="34" charset="0"/>
                <a:cs typeface="Calibri" pitchFamily="34" charset="0"/>
                <a:hlinkClick r:id="rId4" action="ppaction://hlinksldjump"/>
              </a:rPr>
              <a:t>System</a:t>
            </a: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algn="ctr">
              <a:buNone/>
              <a:defRPr/>
            </a:pPr>
            <a:endParaRPr lang="en-GB" sz="2000" dirty="0" smtClean="0">
              <a:latin typeface="Calibri" pitchFamily="34" charset="0"/>
              <a:cs typeface="Calibri" pitchFamily="34" charset="0"/>
            </a:endParaRPr>
          </a:p>
          <a:p>
            <a:pPr algn="ctr">
              <a:buNone/>
              <a:defRPr/>
            </a:pPr>
            <a:r>
              <a:rPr lang="en-GB" sz="2000" dirty="0" smtClean="0">
                <a:latin typeface="Calibri" pitchFamily="34" charset="0"/>
                <a:cs typeface="Calibri" pitchFamily="34" charset="0"/>
              </a:rPr>
              <a:t>See </a:t>
            </a:r>
            <a:r>
              <a:rPr lang="en-GB" sz="2000" dirty="0" smtClean="0">
                <a:latin typeface="Calibri" pitchFamily="34" charset="0"/>
                <a:cs typeface="Calibri" pitchFamily="34" charset="0"/>
              </a:rPr>
              <a:t>the following documents for additional information within this section of the coursework unit</a:t>
            </a:r>
          </a:p>
          <a:p>
            <a:pPr marL="442913" indent="-442913">
              <a:buFont typeface="+mj-lt"/>
              <a:buAutoNum type="arabicPeriod"/>
              <a:defRPr/>
            </a:pPr>
            <a:r>
              <a:rPr lang="en-GB" sz="2000" b="1" dirty="0" smtClean="0">
                <a:latin typeface="Calibri" pitchFamily="34" charset="0"/>
                <a:cs typeface="Calibri" pitchFamily="34" charset="0"/>
              </a:rPr>
              <a:t>Unit 06 - AO6 - Technical Specification Template</a:t>
            </a:r>
          </a:p>
          <a:p>
            <a:pPr marL="442913" indent="-442913">
              <a:buFont typeface="+mj-lt"/>
              <a:buAutoNum type="arabicPeriod"/>
              <a:defRPr/>
            </a:pPr>
            <a:r>
              <a:rPr lang="en-GB" sz="2000" b="1" dirty="0" smtClean="0">
                <a:latin typeface="Calibri" pitchFamily="34" charset="0"/>
                <a:cs typeface="Calibri" pitchFamily="34" charset="0"/>
              </a:rPr>
              <a:t>Unit 06 - AO6 - User Guide Template</a:t>
            </a:r>
          </a:p>
          <a:p>
            <a:pPr marL="857250" lvl="1" indent="-45720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+mj-lt"/>
              <a:buAutoNum type="arabicPeriod"/>
              <a:defRPr/>
            </a:pP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marL="857250" lvl="1" indent="-45720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endParaRPr lang="en-GB" sz="2400" dirty="0" smtClean="0">
              <a:latin typeface="Calibri" pitchFamily="34" charset="0"/>
              <a:cs typeface="Calibri" pitchFamily="34" charset="0"/>
            </a:endParaRPr>
          </a:p>
          <a:p>
            <a:pPr marL="400050" indent="-457200">
              <a:buClr>
                <a:schemeClr val="accent1"/>
              </a:buClr>
              <a:buSzPct val="70000"/>
              <a:defRPr/>
            </a:pPr>
            <a:endParaRPr lang="en-GB" sz="24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458200" cy="44196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To be effective your user guide and technical specification should be well illustrated and annotated to allow the user to consult the documents produced</a:t>
            </a:r>
            <a:r>
              <a:rPr lang="en-US" sz="24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You should have a contents page for both documents</a:t>
            </a:r>
            <a:r>
              <a:rPr lang="en-US" sz="24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You could include FAQs if you think it needs it</a:t>
            </a:r>
            <a:r>
              <a:rPr lang="en-US" sz="24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Ask a colleague to look through your documents to see if they can understand them.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Hints</a:t>
            </a:r>
            <a:endParaRPr lang="en-US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59436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3400" dirty="0" smtClean="0"/>
              <a:t>In this section you need to create a </a:t>
            </a:r>
            <a:r>
              <a:rPr lang="en-GB" sz="3400" b="1" dirty="0" smtClean="0"/>
              <a:t>fully functioning user guide </a:t>
            </a:r>
            <a:r>
              <a:rPr lang="en-GB" sz="3400" dirty="0" smtClean="0"/>
              <a:t>and a </a:t>
            </a:r>
            <a:r>
              <a:rPr lang="en-GB" sz="3400" b="1" dirty="0" smtClean="0"/>
              <a:t>technical </a:t>
            </a:r>
            <a:r>
              <a:rPr lang="en-GB" sz="3400" b="1" dirty="0" smtClean="0"/>
              <a:t>guide</a:t>
            </a:r>
            <a:r>
              <a:rPr lang="en-GB" sz="3400" dirty="0" smtClean="0"/>
              <a:t>.</a:t>
            </a:r>
          </a:p>
          <a:p>
            <a:pPr marL="0" indent="0">
              <a:buNone/>
            </a:pPr>
            <a:endParaRPr lang="en-GB" sz="2900" dirty="0" smtClean="0"/>
          </a:p>
          <a:p>
            <a:pPr marL="0" indent="0">
              <a:buNone/>
            </a:pPr>
            <a:r>
              <a:rPr lang="en-GB" sz="2900" dirty="0" smtClean="0"/>
              <a:t>A </a:t>
            </a:r>
            <a:r>
              <a:rPr lang="en-GB" sz="2900" dirty="0" smtClean="0"/>
              <a:t>user guide is usually for non-technical users which should cover:</a:t>
            </a:r>
          </a:p>
          <a:p>
            <a:pPr lvl="8">
              <a:buFont typeface="Wingdings" pitchFamily="2" charset="2"/>
              <a:buChar char="Ø"/>
            </a:pPr>
            <a:r>
              <a:rPr lang="en-GB" sz="2300" dirty="0" smtClean="0">
                <a:latin typeface="Calibri" pitchFamily="34" charset="0"/>
                <a:cs typeface="Calibri" pitchFamily="34" charset="0"/>
              </a:rPr>
              <a:t>Starting the database</a:t>
            </a:r>
          </a:p>
          <a:p>
            <a:pPr lvl="8">
              <a:buFont typeface="Wingdings" pitchFamily="2" charset="2"/>
              <a:buChar char="Ø"/>
            </a:pPr>
            <a:r>
              <a:rPr lang="en-GB" sz="2300" dirty="0" smtClean="0">
                <a:latin typeface="Calibri" pitchFamily="34" charset="0"/>
                <a:cs typeface="Calibri" pitchFamily="34" charset="0"/>
              </a:rPr>
              <a:t>Routes through the database</a:t>
            </a:r>
          </a:p>
          <a:p>
            <a:pPr lvl="8">
              <a:buFont typeface="Wingdings" pitchFamily="2" charset="2"/>
              <a:buChar char="Ø"/>
            </a:pPr>
            <a:r>
              <a:rPr lang="en-GB" sz="2300" dirty="0" smtClean="0">
                <a:latin typeface="Calibri" pitchFamily="34" charset="0"/>
                <a:cs typeface="Calibri" pitchFamily="34" charset="0"/>
              </a:rPr>
              <a:t>Instructions about data entry</a:t>
            </a:r>
          </a:p>
          <a:p>
            <a:pPr lvl="8">
              <a:buFont typeface="Wingdings" pitchFamily="2" charset="2"/>
              <a:buChar char="Ø"/>
            </a:pPr>
            <a:r>
              <a:rPr lang="en-GB" sz="2300" dirty="0" smtClean="0">
                <a:latin typeface="Calibri" pitchFamily="34" charset="0"/>
                <a:cs typeface="Calibri" pitchFamily="34" charset="0"/>
              </a:rPr>
              <a:t>Advice on how to respond to error messages</a:t>
            </a:r>
          </a:p>
          <a:p>
            <a:pPr lvl="8">
              <a:buFont typeface="Wingdings" pitchFamily="2" charset="2"/>
              <a:buChar char="Ø"/>
            </a:pPr>
            <a:r>
              <a:rPr lang="en-GB" sz="2300" dirty="0" smtClean="0">
                <a:latin typeface="Calibri" pitchFamily="34" charset="0"/>
                <a:cs typeface="Calibri" pitchFamily="34" charset="0"/>
              </a:rPr>
              <a:t>Advice on how to use the forms and reports</a:t>
            </a:r>
          </a:p>
          <a:p>
            <a:pPr lvl="8">
              <a:buFont typeface="Wingdings" pitchFamily="2" charset="2"/>
              <a:buChar char="Ø"/>
            </a:pPr>
            <a:r>
              <a:rPr lang="en-GB" sz="2300" dirty="0" smtClean="0">
                <a:latin typeface="Calibri" pitchFamily="34" charset="0"/>
                <a:cs typeface="Calibri" pitchFamily="34" charset="0"/>
              </a:rPr>
              <a:t>Examples of screens, data entry forms, data output screens and creating a hardcopy (printing</a:t>
            </a:r>
            <a:r>
              <a:rPr lang="en-GB" sz="2300" dirty="0" smtClean="0">
                <a:latin typeface="Calibri" pitchFamily="34" charset="0"/>
                <a:cs typeface="Calibri" pitchFamily="34" charset="0"/>
              </a:rPr>
              <a:t>)</a:t>
            </a:r>
            <a:endParaRPr lang="en-GB" sz="2300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endParaRPr lang="en-GB" sz="2900" dirty="0" smtClean="0"/>
          </a:p>
          <a:p>
            <a:pPr marL="0" indent="0">
              <a:buNone/>
            </a:pPr>
            <a:r>
              <a:rPr lang="en-GB" sz="2900" dirty="0" smtClean="0"/>
              <a:t>A </a:t>
            </a:r>
            <a:r>
              <a:rPr lang="en-GB" sz="2900" dirty="0" smtClean="0"/>
              <a:t>Technical guide is usually a more technical users which should cover:</a:t>
            </a:r>
          </a:p>
          <a:p>
            <a:pPr lvl="8">
              <a:buFont typeface="Wingdings" pitchFamily="2" charset="2"/>
              <a:buChar char="Ø"/>
            </a:pPr>
            <a:r>
              <a:rPr lang="en-GB" sz="2300" dirty="0" smtClean="0">
                <a:latin typeface="Calibri" pitchFamily="34" charset="0"/>
                <a:cs typeface="Calibri" pitchFamily="34" charset="0"/>
              </a:rPr>
              <a:t>Details of the hardware and software required.</a:t>
            </a:r>
          </a:p>
          <a:p>
            <a:pPr lvl="8">
              <a:buFont typeface="Wingdings" pitchFamily="2" charset="2"/>
              <a:buChar char="Ø"/>
            </a:pPr>
            <a:r>
              <a:rPr lang="en-GB" sz="2300" dirty="0" smtClean="0">
                <a:latin typeface="Calibri" pitchFamily="34" charset="0"/>
                <a:cs typeface="Calibri" pitchFamily="34" charset="0"/>
              </a:rPr>
              <a:t>Instructions on how to opening and configure the database</a:t>
            </a:r>
          </a:p>
          <a:p>
            <a:pPr lvl="8">
              <a:buFont typeface="Wingdings" pitchFamily="2" charset="2"/>
              <a:buChar char="Ø"/>
            </a:pPr>
            <a:r>
              <a:rPr lang="en-GB" sz="2300" dirty="0" smtClean="0">
                <a:latin typeface="Calibri" pitchFamily="34" charset="0"/>
                <a:cs typeface="Calibri" pitchFamily="34" charset="0"/>
              </a:rPr>
              <a:t>Details of all numerical processes</a:t>
            </a:r>
          </a:p>
          <a:p>
            <a:pPr lvl="8">
              <a:buFont typeface="Wingdings" pitchFamily="2" charset="2"/>
              <a:buChar char="Ø"/>
            </a:pPr>
            <a:r>
              <a:rPr lang="en-GB" sz="2300" dirty="0" smtClean="0">
                <a:latin typeface="Calibri" pitchFamily="34" charset="0"/>
                <a:cs typeface="Calibri" pitchFamily="34" charset="0"/>
              </a:rPr>
              <a:t>Details of macros</a:t>
            </a:r>
          </a:p>
          <a:p>
            <a:pPr lvl="8">
              <a:buFont typeface="Wingdings" pitchFamily="2" charset="2"/>
              <a:buChar char="Ø"/>
            </a:pPr>
            <a:r>
              <a:rPr lang="en-GB" sz="2300" dirty="0" smtClean="0">
                <a:latin typeface="Calibri" pitchFamily="34" charset="0"/>
                <a:cs typeface="Calibri" pitchFamily="34" charset="0"/>
              </a:rPr>
              <a:t>Details of validation and verification procedures</a:t>
            </a:r>
          </a:p>
          <a:p>
            <a:pPr lvl="8">
              <a:buFont typeface="Wingdings" pitchFamily="2" charset="2"/>
              <a:buChar char="Ø"/>
            </a:pPr>
            <a:r>
              <a:rPr lang="en-GB" sz="2300" dirty="0" smtClean="0">
                <a:latin typeface="Calibri" pitchFamily="34" charset="0"/>
                <a:cs typeface="Calibri" pitchFamily="34" charset="0"/>
              </a:rPr>
              <a:t>Details of functions/features used to operate a form</a:t>
            </a:r>
          </a:p>
          <a:p>
            <a:pPr lvl="8">
              <a:buFont typeface="Wingdings" pitchFamily="2" charset="2"/>
              <a:buChar char="Ø"/>
            </a:pPr>
            <a:r>
              <a:rPr lang="en-GB" sz="2300" dirty="0" smtClean="0">
                <a:latin typeface="Calibri" pitchFamily="34" charset="0"/>
                <a:cs typeface="Calibri" pitchFamily="34" charset="0"/>
              </a:rPr>
              <a:t>Details of functions/features used to operate reports</a:t>
            </a:r>
          </a:p>
          <a:p>
            <a:pPr lvl="8">
              <a:buFont typeface="Wingdings" pitchFamily="2" charset="2"/>
              <a:buChar char="Ø"/>
            </a:pPr>
            <a:r>
              <a:rPr lang="en-GB" sz="2300" dirty="0" smtClean="0">
                <a:latin typeface="Calibri" pitchFamily="34" charset="0"/>
                <a:cs typeface="Calibri" pitchFamily="34" charset="0"/>
              </a:rPr>
              <a:t>Details of input and output screen and printed designs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Basically</a:t>
            </a:r>
            <a:endParaRPr lang="en-GB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228600" y="838200"/>
            <a:ext cx="8686800" cy="12954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4572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400" b="1" dirty="0" smtClean="0"/>
              <a:t>A user guide is very much a laymen's guide on using the piece of software you have created and should be fully illustrated and contain written easy to understand jargon free instructions.</a:t>
            </a:r>
          </a:p>
          <a:p>
            <a:pPr marL="0" indent="0" algn="ctr">
              <a:buNone/>
            </a:pPr>
            <a:endParaRPr lang="en-GB" sz="2400" b="1" dirty="0" smtClean="0"/>
          </a:p>
          <a:p>
            <a:pPr marL="0" indent="0">
              <a:buNone/>
            </a:pPr>
            <a:r>
              <a:rPr lang="en-US" sz="2400" dirty="0" smtClean="0"/>
              <a:t>For </a:t>
            </a:r>
            <a:r>
              <a:rPr lang="en-US" sz="2400" dirty="0" smtClean="0"/>
              <a:t>the purpose of the Call Centre Users at Cube Systems, </a:t>
            </a:r>
            <a:r>
              <a:rPr lang="en-US" sz="2400" b="1" dirty="0" smtClean="0"/>
              <a:t>a step-by-step User Guide </a:t>
            </a:r>
            <a:r>
              <a:rPr lang="en-US" sz="2400" dirty="0" smtClean="0"/>
              <a:t>needs to be produced so that new and existing users can be trained. This User Guide document can be used as reference when </a:t>
            </a:r>
            <a:r>
              <a:rPr lang="en-US" sz="2400" b="1" i="1" dirty="0" smtClean="0"/>
              <a:t>using parts of the system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See </a:t>
            </a:r>
            <a:r>
              <a:rPr lang="en-US" sz="2000" dirty="0" smtClean="0">
                <a:hlinkClick r:id="rId2" action="ppaction://hlinksldjump"/>
              </a:rPr>
              <a:t>Hints</a:t>
            </a:r>
            <a:r>
              <a:rPr lang="en-US" sz="2000" dirty="0" smtClean="0"/>
              <a:t> for some brief notes on the expectations of this User Guide.</a:t>
            </a:r>
          </a:p>
          <a:p>
            <a:pPr marL="0" indent="0">
              <a:buNone/>
            </a:pPr>
            <a:endParaRPr lang="en-GB" sz="2000" b="1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1 – User Guide for Database System</a:t>
            </a:r>
            <a:endParaRPr lang="en-US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i="1" dirty="0" smtClean="0"/>
              <a:t>Task 1 </a:t>
            </a:r>
            <a:r>
              <a:rPr lang="en-US" sz="2000" b="1" dirty="0" smtClean="0"/>
              <a:t>– </a:t>
            </a:r>
            <a:r>
              <a:rPr lang="en-US" sz="2000" dirty="0" smtClean="0"/>
              <a:t>Create a </a:t>
            </a:r>
            <a:r>
              <a:rPr lang="en-US" sz="2000" b="1" dirty="0" smtClean="0"/>
              <a:t>step-by-step </a:t>
            </a:r>
            <a:r>
              <a:rPr lang="en-US" sz="2000" dirty="0" smtClean="0"/>
              <a:t>guide illustrating </a:t>
            </a:r>
            <a:r>
              <a:rPr lang="en-US" sz="2000" b="1" dirty="0" smtClean="0"/>
              <a:t>how</a:t>
            </a:r>
            <a:r>
              <a:rPr lang="en-US" sz="2000" dirty="0" smtClean="0"/>
              <a:t> the system is used. </a:t>
            </a:r>
            <a:r>
              <a:rPr lang="en-US" sz="2000" b="1" dirty="0" smtClean="0"/>
              <a:t>Briefly explain how your database operates</a:t>
            </a:r>
            <a:r>
              <a:rPr lang="en-US" sz="2000" dirty="0" smtClean="0"/>
              <a:t>, with the use of screenshots illustrating the functionality of the database system.</a:t>
            </a:r>
          </a:p>
          <a:p>
            <a:pPr marL="722313" lvl="1" indent="-322263"/>
            <a:r>
              <a:rPr lang="en-GB" sz="1600" b="1" i="1" dirty="0" smtClean="0"/>
              <a:t>‘How to start the database’ </a:t>
            </a:r>
            <a:r>
              <a:rPr lang="en-GB" sz="1600" dirty="0" smtClean="0"/>
              <a:t>section, illustrating how your program should be loaded.</a:t>
            </a:r>
          </a:p>
          <a:p>
            <a:pPr marL="722313" lvl="1" indent="-322263"/>
            <a:r>
              <a:rPr lang="en-US" sz="1600" b="1" i="1" dirty="0" smtClean="0"/>
              <a:t>‘Navigation of the system’ </a:t>
            </a:r>
            <a:r>
              <a:rPr lang="en-US" sz="1600" dirty="0" smtClean="0"/>
              <a:t>section, </a:t>
            </a:r>
            <a:r>
              <a:rPr lang="en-GB" sz="1600" dirty="0" smtClean="0"/>
              <a:t>which shows the user how they move around through your system.</a:t>
            </a:r>
            <a:r>
              <a:rPr lang="en-US" sz="1600" dirty="0" smtClean="0"/>
              <a:t> </a:t>
            </a:r>
            <a:r>
              <a:rPr lang="en-GB" sz="1600" b="1" i="1" dirty="0" smtClean="0"/>
              <a:t>‘</a:t>
            </a:r>
          </a:p>
          <a:p>
            <a:pPr marL="722313" lvl="1" indent="-322263"/>
            <a:r>
              <a:rPr lang="en-GB" sz="1600" b="1" i="1" dirty="0" smtClean="0"/>
              <a:t>‘How to input data’ </a:t>
            </a:r>
            <a:r>
              <a:rPr lang="en-GB" sz="1600" dirty="0" smtClean="0"/>
              <a:t>section, illustrating how users input data into your system. </a:t>
            </a:r>
            <a:endParaRPr lang="en-US" sz="1600" dirty="0" smtClean="0"/>
          </a:p>
          <a:p>
            <a:pPr marL="722313" lvl="1" indent="-322263"/>
            <a:r>
              <a:rPr lang="en-US" sz="1600" b="1" i="1" dirty="0" smtClean="0"/>
              <a:t>‘Storing information’</a:t>
            </a:r>
            <a:r>
              <a:rPr lang="en-US" sz="1600" i="1" dirty="0" smtClean="0"/>
              <a:t> </a:t>
            </a:r>
            <a:r>
              <a:rPr lang="en-US" sz="1600" dirty="0" smtClean="0"/>
              <a:t>section, which describes how the system stores data input.</a:t>
            </a:r>
            <a:endParaRPr lang="en-GB" sz="1600" dirty="0" smtClean="0"/>
          </a:p>
          <a:p>
            <a:pPr marL="722313" lvl="1" indent="-322263"/>
            <a:r>
              <a:rPr lang="en-GB" sz="1600" b="1" i="1" dirty="0" smtClean="0"/>
              <a:t>‘Searching information’</a:t>
            </a:r>
            <a:r>
              <a:rPr lang="en-GB" sz="1600" dirty="0" smtClean="0"/>
              <a:t> section, which describes how the system searches / filters the information stored.</a:t>
            </a:r>
            <a:endParaRPr lang="en-GB" sz="1600" b="1" i="1" dirty="0" smtClean="0"/>
          </a:p>
          <a:p>
            <a:pPr marL="722313" lvl="1" indent="-322263"/>
            <a:r>
              <a:rPr lang="en-GB" sz="1600" b="1" i="1" dirty="0" smtClean="0"/>
              <a:t>‘How to respond to error messages’</a:t>
            </a:r>
            <a:r>
              <a:rPr lang="en-GB" sz="1600" dirty="0" smtClean="0"/>
              <a:t>, in which you describe how to handle the error messages the users may </a:t>
            </a:r>
            <a:r>
              <a:rPr lang="en-GB" sz="1600" dirty="0" smtClean="0"/>
              <a:t>see.</a:t>
            </a:r>
          </a:p>
          <a:p>
            <a:pPr marL="722313" lvl="1" indent="-322263"/>
            <a:r>
              <a:rPr lang="en-US" sz="1600" b="1" i="1" dirty="0" smtClean="0"/>
              <a:t>Generating </a:t>
            </a:r>
            <a:r>
              <a:rPr lang="en-US" sz="1600" b="1" i="1" dirty="0" smtClean="0"/>
              <a:t>Invoices’ </a:t>
            </a:r>
            <a:r>
              <a:rPr lang="en-US" sz="1600" dirty="0" smtClean="0"/>
              <a:t>section, in which it explains the breakdown of information </a:t>
            </a:r>
            <a:r>
              <a:rPr lang="en-US" sz="1600" dirty="0" smtClean="0"/>
              <a:t>presented</a:t>
            </a:r>
            <a:endParaRPr lang="en-GB" sz="1600" b="1" i="1" dirty="0" smtClean="0"/>
          </a:p>
          <a:p>
            <a:pPr marL="722313" lvl="1" indent="-322263"/>
            <a:r>
              <a:rPr lang="en-US" sz="1800" b="1" i="1" dirty="0" smtClean="0"/>
              <a:t>Reports</a:t>
            </a:r>
            <a:r>
              <a:rPr lang="en-US" sz="1800" dirty="0" smtClean="0"/>
              <a:t> </a:t>
            </a:r>
            <a:r>
              <a:rPr lang="en-US" sz="1800" dirty="0" smtClean="0"/>
              <a:t>section, which describes the information </a:t>
            </a:r>
            <a:r>
              <a:rPr lang="en-US" sz="1800" dirty="0" smtClean="0"/>
              <a:t>represented</a:t>
            </a:r>
            <a:endParaRPr lang="en-GB" sz="1800" dirty="0" smtClean="0"/>
          </a:p>
          <a:p>
            <a:pPr marL="722313" lvl="1" indent="-322263"/>
            <a:r>
              <a:rPr lang="en-US" sz="1600" b="1" i="1" dirty="0" smtClean="0"/>
              <a:t>‘</a:t>
            </a:r>
            <a:r>
              <a:rPr lang="en-US" sz="1600" b="1" i="1" dirty="0" err="1" smtClean="0"/>
              <a:t>Analysing</a:t>
            </a:r>
            <a:r>
              <a:rPr lang="en-US" sz="1600" b="1" i="1" dirty="0" smtClean="0"/>
              <a:t> </a:t>
            </a:r>
            <a:r>
              <a:rPr lang="en-US" sz="1600" b="1" i="1" dirty="0" smtClean="0"/>
              <a:t>Data’</a:t>
            </a:r>
            <a:r>
              <a:rPr lang="en-US" sz="1600" dirty="0" smtClean="0"/>
              <a:t> section, which explains how to use this function to the </a:t>
            </a:r>
            <a:r>
              <a:rPr lang="en-US" sz="1600" dirty="0" err="1" smtClean="0"/>
              <a:t>analyse</a:t>
            </a:r>
            <a:r>
              <a:rPr lang="en-US" sz="1600" dirty="0" smtClean="0"/>
              <a:t> the information </a:t>
            </a:r>
            <a:r>
              <a:rPr lang="en-GB" sz="1600" dirty="0" smtClean="0"/>
              <a:t>stored</a:t>
            </a:r>
          </a:p>
          <a:p>
            <a:pPr marL="722313" lvl="1" indent="-322263"/>
            <a:r>
              <a:rPr lang="en-GB" sz="1600" dirty="0" smtClean="0"/>
              <a:t>Any </a:t>
            </a:r>
            <a:r>
              <a:rPr lang="en-GB" sz="1600" b="1" i="1" dirty="0" smtClean="0"/>
              <a:t>other section of you system not already covered</a:t>
            </a:r>
            <a:r>
              <a:rPr lang="en-GB" sz="1600" dirty="0" smtClean="0"/>
              <a:t>.</a:t>
            </a:r>
            <a:endParaRPr lang="en-GB" sz="900" dirty="0" smtClean="0"/>
          </a:p>
          <a:p>
            <a:pPr marL="0" indent="0" algn="ctr">
              <a:buNone/>
            </a:pPr>
            <a:r>
              <a:rPr lang="en-US" sz="1800" dirty="0" smtClean="0"/>
              <a:t> </a:t>
            </a:r>
            <a:r>
              <a:rPr lang="en-US" sz="1800" b="1" dirty="0" smtClean="0"/>
              <a:t>NO TECHNICAL INFORMATION / REFERENCES </a:t>
            </a:r>
            <a:r>
              <a:rPr lang="en-US" sz="1800" b="1" dirty="0" smtClean="0"/>
              <a:t>SHOULD </a:t>
            </a:r>
          </a:p>
          <a:p>
            <a:pPr marL="0" indent="0" algn="ctr">
              <a:buNone/>
            </a:pPr>
            <a:r>
              <a:rPr lang="en-US" sz="1800" b="1" dirty="0" smtClean="0"/>
              <a:t>BE </a:t>
            </a:r>
            <a:r>
              <a:rPr lang="en-US" sz="1800" b="1" dirty="0" smtClean="0"/>
              <a:t>MADE WITHIN THIS DOCUMENT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1 – User Guide for database System</a:t>
            </a:r>
            <a:endParaRPr lang="en-US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For the purpose of Cube Systems, it has been requested that </a:t>
            </a:r>
            <a:r>
              <a:rPr lang="en-US" sz="2400" b="1" dirty="0" smtClean="0"/>
              <a:t>a step-by-step Technical Specification </a:t>
            </a:r>
            <a:r>
              <a:rPr lang="en-US" sz="2400" dirty="0" smtClean="0"/>
              <a:t>needs to produced so that anybody making changes to the system can use the document as a reference when </a:t>
            </a:r>
            <a:r>
              <a:rPr lang="en-US" sz="2400" b="1" i="1" dirty="0" smtClean="0"/>
              <a:t>understanding the formulas, functions, macros and any other features used within the system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See </a:t>
            </a:r>
            <a:r>
              <a:rPr lang="en-US" sz="2000" dirty="0" smtClean="0">
                <a:hlinkClick r:id="rId2" action="ppaction://hlinksldjump"/>
              </a:rPr>
              <a:t>Hints</a:t>
            </a:r>
            <a:r>
              <a:rPr lang="en-US" sz="2000" dirty="0" smtClean="0"/>
              <a:t> for some brief notes on the expectations of this Technical Specification.</a:t>
            </a:r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2 – Technical Specification for database System</a:t>
            </a:r>
            <a:endParaRPr lang="en-US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eWest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BrookeWeston</Template>
  <TotalTime>2113</TotalTime>
  <Words>1324</Words>
  <Application>Microsoft Office PowerPoint</Application>
  <PresentationFormat>On-screen Show (4:3)</PresentationFormat>
  <Paragraphs>99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BrookeWeston</vt:lpstr>
      <vt:lpstr>Unit 6 - Advanced Databases</vt:lpstr>
      <vt:lpstr>Scenario</vt:lpstr>
      <vt:lpstr>Assessment Criteria</vt:lpstr>
      <vt:lpstr>Areas to Cover</vt:lpstr>
      <vt:lpstr>Hints</vt:lpstr>
      <vt:lpstr>Basically</vt:lpstr>
      <vt:lpstr>1 – User Guide for Database System</vt:lpstr>
      <vt:lpstr>1 – User Guide for database System</vt:lpstr>
      <vt:lpstr>2 – Technical Specification for database System</vt:lpstr>
      <vt:lpstr>2 – Technical Specification for database System</vt:lpstr>
      <vt:lpstr>Assessment Tasks</vt:lpstr>
    </vt:vector>
  </TitlesOfParts>
  <Company>Brooke Weston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Databases</dc:title>
  <dc:subject>ICT</dc:subject>
  <dc:creator>KPA</dc:creator>
  <cp:lastModifiedBy>kpatel</cp:lastModifiedBy>
  <cp:revision>67</cp:revision>
  <dcterms:created xsi:type="dcterms:W3CDTF">2008-08-27T09:45:16Z</dcterms:created>
  <dcterms:modified xsi:type="dcterms:W3CDTF">2010-02-22T23:16:59Z</dcterms:modified>
  <cp:category>Unit 06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64440492-4C8B-11D1-8B70-080036B11A03}" pid="4">
    <vt:lpwstr>Brooke Weston Academy</vt:lpwstr>
  </property>
</Properties>
</file>